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fntdata" ContentType="application/x-fontdata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5143500" type="screen16x9"/>
  <p:notesSz cx="6858000" cy="9144000"/>
  <p:embeddedFontLst>
    <p:embeddedFont>
      <p:font typeface="Roboto" panose="020B0604020202020204" charset="0"/>
      <p:regular r:id="rId9"/>
      <p:bold r:id="rId10"/>
      <p:italic r:id="rId11"/>
      <p:boldItalic r:id="rId12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AD433D7A-789A-43E5-93D1-E754051F29E5}">
  <a:tblStyle styleId="{AD433D7A-789A-43E5-93D1-E754051F29E5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5" d="100"/>
          <a:sy n="95" d="100"/>
        </p:scale>
        <p:origin x="846" y="9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font" Target="fonts/font4.fntdata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3.fntdata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font" Target="fonts/font2.fntdata"/><Relationship Id="rId4" Type="http://schemas.openxmlformats.org/officeDocument/2006/relationships/slide" Target="slides/slide3.xml"/><Relationship Id="rId9" Type="http://schemas.openxmlformats.org/officeDocument/2006/relationships/font" Target="fonts/font1.fntdata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6" name="Google Shape;56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g5471f90aad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1" name="Google Shape;61;g5471f90aad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1"/>
              </a:buClr>
              <a:buSzPts val="1100"/>
              <a:buFont typeface="Arial"/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g5471f90aad_0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9" name="Google Shape;79;g5471f90aad_0_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g5471f90aad_0_3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4" name="Google Shape;104;g5471f90aad_0_3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Focus has been on Governance work ahead of AGM 19. A considerable amount of time and effort has gone into bringing the AoAs up to date, reconstituting the Board, recruiting a Chair, producing an MoU between the Board and the NC. 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g5471f90aad_0_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3" name="Google Shape;123;g5471f90aad_0_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g554e1bff76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2" name="Google Shape;132;g554e1bff76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Google Shape;11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3" name="Google Shape;13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pic>
        <p:nvPicPr>
          <p:cNvPr id="14" name="Google Shape;14;p2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6881250" y="62847"/>
            <a:ext cx="2203761" cy="5247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50" name="Google Shape;50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51" name="Google Shape;51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7" name="Google Shape;17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pic>
        <p:nvPicPr>
          <p:cNvPr id="18" name="Google Shape;18;p3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6881250" y="62847"/>
            <a:ext cx="2203761" cy="5247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22" name="Google Shape;22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pic>
        <p:nvPicPr>
          <p:cNvPr id="23" name="Google Shape;23;p4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6881250" y="62847"/>
            <a:ext cx="2203761" cy="5247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7" name="Google Shape;27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8" name="Google Shape;28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4" name="Google Shape;34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5" name="Google Shape;35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8" name="Google Shape;38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1" name="Google Shape;41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42" name="Google Shape;42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43" name="Google Shape;43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4" name="Google Shape;44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7" name="Google Shape;47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pic>
        <p:nvPicPr>
          <p:cNvPr id="9" name="Google Shape;9;p1"/>
          <p:cNvPicPr preferRelativeResize="0"/>
          <p:nvPr/>
        </p:nvPicPr>
        <p:blipFill>
          <a:blip r:embed="rId13">
            <a:alphaModFix/>
          </a:blip>
          <a:stretch>
            <a:fillRect/>
          </a:stretch>
        </p:blipFill>
        <p:spPr>
          <a:xfrm>
            <a:off x="6881250" y="62847"/>
            <a:ext cx="2203761" cy="524700"/>
          </a:xfrm>
          <a:prstGeom prst="rect">
            <a:avLst/>
          </a:prstGeom>
          <a:noFill/>
          <a:ln>
            <a:noFill/>
          </a:ln>
        </p:spPr>
      </p:pic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13"/>
          <p:cNvSpPr txBox="1">
            <a:spLocks noGrp="1"/>
          </p:cNvSpPr>
          <p:nvPr>
            <p:ph type="ctrTitle"/>
          </p:nvPr>
        </p:nvSpPr>
        <p:spPr>
          <a:xfrm>
            <a:off x="311708" y="1545450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ODG Update </a:t>
            </a:r>
            <a:endParaRPr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BMC AGM 2019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4"/>
          <p:cNvSpPr txBox="1">
            <a:spLocks noGrp="1"/>
          </p:cNvSpPr>
          <p:nvPr>
            <p:ph type="title"/>
          </p:nvPr>
        </p:nvSpPr>
        <p:spPr>
          <a:xfrm>
            <a:off x="311700" y="45250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Overview </a:t>
            </a:r>
            <a:endParaRPr/>
          </a:p>
        </p:txBody>
      </p:sp>
      <p:sp>
        <p:nvSpPr>
          <p:cNvPr id="64" name="Google Shape;64;p14"/>
          <p:cNvSpPr txBox="1">
            <a:spLocks noGrp="1"/>
          </p:cNvSpPr>
          <p:nvPr>
            <p:ph type="body" idx="1"/>
          </p:nvPr>
        </p:nvSpPr>
        <p:spPr>
          <a:xfrm>
            <a:off x="573975" y="905800"/>
            <a:ext cx="3409800" cy="978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51 Recommendations were broken into 8 work streams:</a:t>
            </a:r>
            <a:endParaRPr/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1600"/>
              </a:spcBef>
              <a:spcAft>
                <a:spcPts val="1600"/>
              </a:spcAft>
              <a:buNone/>
            </a:pPr>
            <a:endParaRPr/>
          </a:p>
        </p:txBody>
      </p:sp>
      <p:sp>
        <p:nvSpPr>
          <p:cNvPr id="65" name="Google Shape;65;p14"/>
          <p:cNvSpPr/>
          <p:nvPr/>
        </p:nvSpPr>
        <p:spPr>
          <a:xfrm>
            <a:off x="1708825" y="1883800"/>
            <a:ext cx="1080900" cy="2784600"/>
          </a:xfrm>
          <a:prstGeom prst="roundRect">
            <a:avLst>
              <a:gd name="adj" fmla="val 16667"/>
            </a:avLst>
          </a:prstGeom>
          <a:solidFill>
            <a:srgbClr val="E9EDEE"/>
          </a:solidFill>
          <a:ln w="9525" cap="flat" cmpd="sng">
            <a:solidFill>
              <a:srgbClr val="1A1A1A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800" b="1">
                <a:latin typeface="Roboto"/>
                <a:ea typeface="Roboto"/>
                <a:cs typeface="Roboto"/>
                <a:sym typeface="Roboto"/>
              </a:rPr>
              <a:t>ODG</a:t>
            </a:r>
            <a:endParaRPr sz="800" b="1">
              <a:latin typeface="Roboto"/>
              <a:ea typeface="Roboto"/>
              <a:cs typeface="Roboto"/>
              <a:sym typeface="Roboto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800" b="1">
              <a:latin typeface="Roboto"/>
              <a:ea typeface="Roboto"/>
              <a:cs typeface="Roboto"/>
              <a:sym typeface="Roboto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800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66" name="Google Shape;66;p14"/>
          <p:cNvSpPr/>
          <p:nvPr/>
        </p:nvSpPr>
        <p:spPr>
          <a:xfrm>
            <a:off x="573975" y="1975575"/>
            <a:ext cx="1488600" cy="553500"/>
          </a:xfrm>
          <a:prstGeom prst="roundRect">
            <a:avLst>
              <a:gd name="adj" fmla="val 16667"/>
            </a:avLst>
          </a:prstGeom>
          <a:solidFill>
            <a:srgbClr val="E9EDEE"/>
          </a:solidFill>
          <a:ln w="38100" cap="flat" cmpd="sng">
            <a:solidFill>
              <a:srgbClr val="CC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800" b="1">
                <a:latin typeface="Roboto"/>
                <a:ea typeface="Roboto"/>
                <a:cs typeface="Roboto"/>
                <a:sym typeface="Roboto"/>
              </a:rPr>
              <a:t>Board Led Workstream Group</a:t>
            </a:r>
            <a:endParaRPr sz="800" b="1">
              <a:latin typeface="Roboto"/>
              <a:ea typeface="Roboto"/>
              <a:cs typeface="Roboto"/>
              <a:sym typeface="Roboto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800">
                <a:latin typeface="Roboto"/>
                <a:ea typeface="Roboto"/>
                <a:cs typeface="Roboto"/>
                <a:sym typeface="Roboto"/>
              </a:rPr>
              <a:t>(CEO)</a:t>
            </a:r>
            <a:endParaRPr sz="800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67" name="Google Shape;67;p14"/>
          <p:cNvSpPr/>
          <p:nvPr/>
        </p:nvSpPr>
        <p:spPr>
          <a:xfrm>
            <a:off x="2438725" y="1992600"/>
            <a:ext cx="1488600" cy="553500"/>
          </a:xfrm>
          <a:prstGeom prst="roundRect">
            <a:avLst>
              <a:gd name="adj" fmla="val 16667"/>
            </a:avLst>
          </a:prstGeom>
          <a:solidFill>
            <a:srgbClr val="E9EDEE"/>
          </a:solidFill>
          <a:ln w="38100" cap="flat" cmpd="sng">
            <a:solidFill>
              <a:srgbClr val="CC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800" b="1">
                <a:latin typeface="Roboto"/>
                <a:ea typeface="Roboto"/>
                <a:cs typeface="Roboto"/>
                <a:sym typeface="Roboto"/>
              </a:rPr>
              <a:t>Member/NC Led Workstream Group</a:t>
            </a:r>
            <a:endParaRPr sz="800" b="1">
              <a:latin typeface="Roboto"/>
              <a:ea typeface="Roboto"/>
              <a:cs typeface="Roboto"/>
              <a:sym typeface="Roboto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800">
                <a:latin typeface="Roboto"/>
                <a:ea typeface="Roboto"/>
                <a:cs typeface="Roboto"/>
                <a:sym typeface="Roboto"/>
              </a:rPr>
              <a:t>(President)</a:t>
            </a:r>
            <a:endParaRPr sz="800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68" name="Google Shape;68;p14"/>
          <p:cNvSpPr/>
          <p:nvPr/>
        </p:nvSpPr>
        <p:spPr>
          <a:xfrm>
            <a:off x="573975" y="2662809"/>
            <a:ext cx="1488600" cy="376200"/>
          </a:xfrm>
          <a:prstGeom prst="roundRect">
            <a:avLst>
              <a:gd name="adj" fmla="val 16667"/>
            </a:avLst>
          </a:prstGeom>
          <a:solidFill>
            <a:srgbClr val="E9EDEE"/>
          </a:solidFill>
          <a:ln w="38100" cap="flat" cmpd="sng">
            <a:solidFill>
              <a:srgbClr val="595959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800">
                <a:latin typeface="Roboto"/>
                <a:ea typeface="Roboto"/>
                <a:cs typeface="Roboto"/>
                <a:sym typeface="Roboto"/>
              </a:rPr>
              <a:t>1: Strategy and Vision</a:t>
            </a:r>
            <a:endParaRPr sz="800">
              <a:latin typeface="Roboto"/>
              <a:ea typeface="Roboto"/>
              <a:cs typeface="Roboto"/>
              <a:sym typeface="Roboto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800">
                <a:latin typeface="Roboto"/>
                <a:ea typeface="Roboto"/>
                <a:cs typeface="Roboto"/>
                <a:sym typeface="Roboto"/>
              </a:rPr>
              <a:t>(Dave Turnbull)</a:t>
            </a:r>
            <a:endParaRPr sz="800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69" name="Google Shape;69;p14"/>
          <p:cNvSpPr/>
          <p:nvPr/>
        </p:nvSpPr>
        <p:spPr>
          <a:xfrm>
            <a:off x="573975" y="3169763"/>
            <a:ext cx="1488600" cy="376200"/>
          </a:xfrm>
          <a:prstGeom prst="roundRect">
            <a:avLst>
              <a:gd name="adj" fmla="val 16667"/>
            </a:avLst>
          </a:prstGeom>
          <a:solidFill>
            <a:srgbClr val="E9EDEE"/>
          </a:solidFill>
          <a:ln w="38100" cap="flat" cmpd="sng">
            <a:solidFill>
              <a:srgbClr val="595959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800">
                <a:latin typeface="Roboto"/>
                <a:ea typeface="Roboto"/>
                <a:cs typeface="Roboto"/>
                <a:sym typeface="Roboto"/>
              </a:rPr>
              <a:t>2: Ops and Finance</a:t>
            </a:r>
            <a:endParaRPr sz="800">
              <a:latin typeface="Roboto"/>
              <a:ea typeface="Roboto"/>
              <a:cs typeface="Roboto"/>
              <a:sym typeface="Roboto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800">
                <a:latin typeface="Roboto"/>
                <a:ea typeface="Roboto"/>
                <a:cs typeface="Roboto"/>
                <a:sym typeface="Roboto"/>
              </a:rPr>
              <a:t>(David Lanceley)</a:t>
            </a:r>
            <a:endParaRPr sz="800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70" name="Google Shape;70;p14"/>
          <p:cNvSpPr/>
          <p:nvPr/>
        </p:nvSpPr>
        <p:spPr>
          <a:xfrm>
            <a:off x="573975" y="3685093"/>
            <a:ext cx="1488600" cy="376200"/>
          </a:xfrm>
          <a:prstGeom prst="roundRect">
            <a:avLst>
              <a:gd name="adj" fmla="val 16667"/>
            </a:avLst>
          </a:prstGeom>
          <a:solidFill>
            <a:srgbClr val="E9EDEE"/>
          </a:solidFill>
          <a:ln w="38100" cap="flat" cmpd="sng">
            <a:solidFill>
              <a:srgbClr val="595959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800">
                <a:latin typeface="Roboto"/>
                <a:ea typeface="Roboto"/>
                <a:cs typeface="Roboto"/>
                <a:sym typeface="Roboto"/>
              </a:rPr>
              <a:t>3: Culture, Leadership and Management</a:t>
            </a:r>
            <a:endParaRPr sz="800">
              <a:latin typeface="Roboto"/>
              <a:ea typeface="Roboto"/>
              <a:cs typeface="Roboto"/>
              <a:sym typeface="Roboto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800">
                <a:latin typeface="Roboto"/>
                <a:ea typeface="Roboto"/>
                <a:cs typeface="Roboto"/>
                <a:sym typeface="Roboto"/>
              </a:rPr>
              <a:t>(Gareth Pierce)</a:t>
            </a:r>
            <a:endParaRPr sz="800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71" name="Google Shape;71;p14"/>
          <p:cNvSpPr/>
          <p:nvPr/>
        </p:nvSpPr>
        <p:spPr>
          <a:xfrm>
            <a:off x="573975" y="4200416"/>
            <a:ext cx="1488600" cy="376200"/>
          </a:xfrm>
          <a:prstGeom prst="roundRect">
            <a:avLst>
              <a:gd name="adj" fmla="val 16667"/>
            </a:avLst>
          </a:prstGeom>
          <a:solidFill>
            <a:srgbClr val="E9EDEE"/>
          </a:solidFill>
          <a:ln w="38100" cap="flat" cmpd="sng">
            <a:solidFill>
              <a:srgbClr val="595959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800">
                <a:latin typeface="Roboto"/>
                <a:ea typeface="Roboto"/>
                <a:cs typeface="Roboto"/>
                <a:sym typeface="Roboto"/>
              </a:rPr>
              <a:t>4: Corporate Structure</a:t>
            </a:r>
            <a:endParaRPr sz="800">
              <a:latin typeface="Roboto"/>
              <a:ea typeface="Roboto"/>
              <a:cs typeface="Roboto"/>
              <a:sym typeface="Roboto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800">
                <a:latin typeface="Roboto"/>
                <a:ea typeface="Roboto"/>
                <a:cs typeface="Roboto"/>
                <a:sym typeface="Roboto"/>
              </a:rPr>
              <a:t>(various subgroups)</a:t>
            </a:r>
            <a:endParaRPr sz="800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72" name="Google Shape;72;p14"/>
          <p:cNvSpPr/>
          <p:nvPr/>
        </p:nvSpPr>
        <p:spPr>
          <a:xfrm>
            <a:off x="2438725" y="2679850"/>
            <a:ext cx="1488600" cy="376200"/>
          </a:xfrm>
          <a:prstGeom prst="roundRect">
            <a:avLst>
              <a:gd name="adj" fmla="val 16667"/>
            </a:avLst>
          </a:prstGeom>
          <a:solidFill>
            <a:srgbClr val="E9EDEE"/>
          </a:solidFill>
          <a:ln w="38100" cap="flat" cmpd="sng">
            <a:solidFill>
              <a:srgbClr val="595959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800">
                <a:latin typeface="Roboto"/>
                <a:ea typeface="Roboto"/>
                <a:cs typeface="Roboto"/>
                <a:sym typeface="Roboto"/>
              </a:rPr>
              <a:t>5: Governance</a:t>
            </a:r>
            <a:endParaRPr sz="800">
              <a:latin typeface="Roboto"/>
              <a:ea typeface="Roboto"/>
              <a:cs typeface="Roboto"/>
              <a:sym typeface="Roboto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800">
                <a:latin typeface="Roboto"/>
                <a:ea typeface="Roboto"/>
                <a:cs typeface="Roboto"/>
                <a:sym typeface="Roboto"/>
              </a:rPr>
              <a:t>(Andy Syme)</a:t>
            </a:r>
            <a:endParaRPr sz="800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73" name="Google Shape;73;p14"/>
          <p:cNvSpPr/>
          <p:nvPr/>
        </p:nvSpPr>
        <p:spPr>
          <a:xfrm>
            <a:off x="2438725" y="3185725"/>
            <a:ext cx="1488600" cy="376200"/>
          </a:xfrm>
          <a:prstGeom prst="roundRect">
            <a:avLst>
              <a:gd name="adj" fmla="val 16667"/>
            </a:avLst>
          </a:prstGeom>
          <a:solidFill>
            <a:srgbClr val="E9EDEE"/>
          </a:solidFill>
          <a:ln w="38100" cap="flat" cmpd="sng">
            <a:solidFill>
              <a:srgbClr val="595959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800">
                <a:latin typeface="Roboto"/>
                <a:ea typeface="Roboto"/>
                <a:cs typeface="Roboto"/>
                <a:sym typeface="Roboto"/>
              </a:rPr>
              <a:t>6: Policy</a:t>
            </a:r>
            <a:endParaRPr sz="800">
              <a:latin typeface="Roboto"/>
              <a:ea typeface="Roboto"/>
              <a:cs typeface="Roboto"/>
              <a:sym typeface="Roboto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8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(In planning)</a:t>
            </a:r>
            <a:endParaRPr sz="800" b="1">
              <a:solidFill>
                <a:srgbClr val="EE0031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74" name="Google Shape;74;p14"/>
          <p:cNvSpPr/>
          <p:nvPr/>
        </p:nvSpPr>
        <p:spPr>
          <a:xfrm>
            <a:off x="2438725" y="3701600"/>
            <a:ext cx="1488600" cy="376200"/>
          </a:xfrm>
          <a:prstGeom prst="roundRect">
            <a:avLst>
              <a:gd name="adj" fmla="val 16667"/>
            </a:avLst>
          </a:prstGeom>
          <a:solidFill>
            <a:srgbClr val="E9EDEE"/>
          </a:solidFill>
          <a:ln w="38100" cap="flat" cmpd="sng">
            <a:solidFill>
              <a:srgbClr val="595959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800">
                <a:latin typeface="Roboto"/>
                <a:ea typeface="Roboto"/>
                <a:cs typeface="Roboto"/>
                <a:sym typeface="Roboto"/>
              </a:rPr>
              <a:t>7: Partnerships</a:t>
            </a:r>
            <a:endParaRPr sz="800">
              <a:latin typeface="Roboto"/>
              <a:ea typeface="Roboto"/>
              <a:cs typeface="Roboto"/>
              <a:sym typeface="Roboto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800">
                <a:latin typeface="Roboto"/>
                <a:ea typeface="Roboto"/>
                <a:cs typeface="Roboto"/>
                <a:sym typeface="Roboto"/>
              </a:rPr>
              <a:t>(Fiona Sanders)</a:t>
            </a:r>
            <a:endParaRPr sz="800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75" name="Google Shape;75;p14"/>
          <p:cNvSpPr/>
          <p:nvPr/>
        </p:nvSpPr>
        <p:spPr>
          <a:xfrm>
            <a:off x="2438725" y="4217475"/>
            <a:ext cx="1488600" cy="376200"/>
          </a:xfrm>
          <a:prstGeom prst="roundRect">
            <a:avLst>
              <a:gd name="adj" fmla="val 16667"/>
            </a:avLst>
          </a:prstGeom>
          <a:solidFill>
            <a:srgbClr val="E9EDEE"/>
          </a:solidFill>
          <a:ln w="38100" cap="flat" cmpd="sng">
            <a:solidFill>
              <a:srgbClr val="595959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800">
                <a:latin typeface="Roboto"/>
                <a:ea typeface="Roboto"/>
                <a:cs typeface="Roboto"/>
                <a:sym typeface="Roboto"/>
              </a:rPr>
              <a:t>8: Membership Engagement</a:t>
            </a:r>
            <a:endParaRPr sz="800">
              <a:latin typeface="Roboto"/>
              <a:ea typeface="Roboto"/>
              <a:cs typeface="Roboto"/>
              <a:sym typeface="Roboto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800">
                <a:latin typeface="Roboto"/>
                <a:ea typeface="Roboto"/>
                <a:cs typeface="Roboto"/>
                <a:sym typeface="Roboto"/>
              </a:rPr>
              <a:t>(Paul Evans)</a:t>
            </a:r>
            <a:endParaRPr sz="800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76" name="Google Shape;76;p14"/>
          <p:cNvSpPr txBox="1"/>
          <p:nvPr/>
        </p:nvSpPr>
        <p:spPr>
          <a:xfrm>
            <a:off x="4930825" y="1410400"/>
            <a:ext cx="4124700" cy="325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89999" lvl="0" indent="-204299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</a:pPr>
            <a:r>
              <a:rPr lang="en-GB" sz="1800">
                <a:solidFill>
                  <a:schemeClr val="dk2"/>
                </a:solidFill>
              </a:rPr>
              <a:t>First priority has been changes needed by AGM 2019</a:t>
            </a:r>
            <a:endParaRPr sz="1800">
              <a:solidFill>
                <a:schemeClr val="dk2"/>
              </a:solidFill>
            </a:endParaRPr>
          </a:p>
          <a:p>
            <a:pPr marL="89999" lvl="0" indent="-204299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</a:pPr>
            <a:r>
              <a:rPr lang="en-GB" sz="1800">
                <a:solidFill>
                  <a:schemeClr val="dk2"/>
                </a:solidFill>
              </a:rPr>
              <a:t>Second priority starting the longer running pieces of work - potential new subsidiaries</a:t>
            </a:r>
            <a:endParaRPr sz="1800">
              <a:solidFill>
                <a:schemeClr val="dk2"/>
              </a:solidFill>
            </a:endParaRPr>
          </a:p>
          <a:p>
            <a:pPr marL="89999" lvl="0" indent="-204299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</a:pPr>
            <a:r>
              <a:rPr lang="en-GB" sz="1800">
                <a:solidFill>
                  <a:schemeClr val="dk2"/>
                </a:solidFill>
              </a:rPr>
              <a:t>Strategy work initiated today and Culture, Leadership and Management follows immediately afterwards</a:t>
            </a:r>
            <a:endParaRPr sz="1800">
              <a:solidFill>
                <a:schemeClr val="dk2"/>
              </a:solidFill>
            </a:endParaRPr>
          </a:p>
          <a:p>
            <a:pPr marL="89999" lvl="0" indent="-204299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</a:pPr>
            <a:r>
              <a:rPr lang="en-GB" sz="1800">
                <a:solidFill>
                  <a:schemeClr val="dk2"/>
                </a:solidFill>
              </a:rPr>
              <a:t>Aim is to have all recommendations made to Board by AGM 2020</a:t>
            </a:r>
            <a:endParaRPr sz="110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5"/>
          <p:cNvSpPr txBox="1">
            <a:spLocks noGrp="1"/>
          </p:cNvSpPr>
          <p:nvPr>
            <p:ph type="title"/>
          </p:nvPr>
        </p:nvSpPr>
        <p:spPr>
          <a:xfrm>
            <a:off x="162900" y="39763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Work Streams 1 to 4 - CEO led</a:t>
            </a:r>
            <a:endParaRPr/>
          </a:p>
        </p:txBody>
      </p:sp>
      <p:sp>
        <p:nvSpPr>
          <p:cNvPr id="82" name="Google Shape;82;p15"/>
          <p:cNvSpPr txBox="1">
            <a:spLocks noGrp="1"/>
          </p:cNvSpPr>
          <p:nvPr>
            <p:ph type="body" idx="1"/>
          </p:nvPr>
        </p:nvSpPr>
        <p:spPr>
          <a:xfrm>
            <a:off x="299150" y="900338"/>
            <a:ext cx="4401900" cy="1988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b="1"/>
              <a:t>Completed</a:t>
            </a:r>
            <a:endParaRPr b="1"/>
          </a:p>
          <a:p>
            <a:pPr marL="0" lvl="0" indent="0" algn="l" rtl="0">
              <a:spcBef>
                <a:spcPts val="1600"/>
              </a:spcBef>
              <a:spcAft>
                <a:spcPts val="1600"/>
              </a:spcAft>
              <a:buNone/>
            </a:pPr>
            <a:r>
              <a:rPr lang="en-GB" sz="1100"/>
              <a:t>Representative body for Mountaineers and governing body for competition climbing; Remain a not-for-profit Company Limited by Guarantee, following review and amendment of governance structure</a:t>
            </a:r>
            <a:endParaRPr sz="1100"/>
          </a:p>
        </p:txBody>
      </p:sp>
      <p:sp>
        <p:nvSpPr>
          <p:cNvPr id="83" name="Google Shape;83;p15"/>
          <p:cNvSpPr txBox="1">
            <a:spLocks noGrp="1"/>
          </p:cNvSpPr>
          <p:nvPr>
            <p:ph type="body" idx="1"/>
          </p:nvPr>
        </p:nvSpPr>
        <p:spPr>
          <a:xfrm>
            <a:off x="4701100" y="900338"/>
            <a:ext cx="4260300" cy="1988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b="1"/>
              <a:t>Started</a:t>
            </a:r>
            <a:endParaRPr b="1"/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en-GB" sz="1100"/>
              <a:t>Strategy, vision, mission and values review</a:t>
            </a:r>
            <a:endParaRPr sz="1100"/>
          </a:p>
          <a:p>
            <a:pPr marL="0" lvl="0" indent="0" algn="l" rtl="0">
              <a:spcBef>
                <a:spcPts val="1600"/>
              </a:spcBef>
              <a:spcAft>
                <a:spcPts val="1600"/>
              </a:spcAft>
              <a:buNone/>
            </a:pPr>
            <a:r>
              <a:rPr lang="en-GB" sz="1100"/>
              <a:t>Competitions and Wales reviews</a:t>
            </a:r>
            <a:endParaRPr sz="1100"/>
          </a:p>
        </p:txBody>
      </p:sp>
      <p:sp>
        <p:nvSpPr>
          <p:cNvPr id="84" name="Google Shape;84;p15"/>
          <p:cNvSpPr txBox="1">
            <a:spLocks noGrp="1"/>
          </p:cNvSpPr>
          <p:nvPr>
            <p:ph type="body" idx="1"/>
          </p:nvPr>
        </p:nvSpPr>
        <p:spPr>
          <a:xfrm>
            <a:off x="299175" y="2889188"/>
            <a:ext cx="4401900" cy="1988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b="1"/>
              <a:t>Starting after AGM 19</a:t>
            </a:r>
            <a:endParaRPr b="1"/>
          </a:p>
          <a:p>
            <a:pPr marL="0" lvl="0" indent="0" algn="l" rtl="0">
              <a:spcBef>
                <a:spcPts val="1600"/>
              </a:spcBef>
              <a:spcAft>
                <a:spcPts val="1600"/>
              </a:spcAft>
              <a:buNone/>
            </a:pPr>
            <a:r>
              <a:rPr lang="en-GB" sz="1100"/>
              <a:t>Culture, leadership and management review; Digital Strategy</a:t>
            </a:r>
            <a:endParaRPr sz="1100"/>
          </a:p>
        </p:txBody>
      </p:sp>
      <p:sp>
        <p:nvSpPr>
          <p:cNvPr id="85" name="Google Shape;85;p15"/>
          <p:cNvSpPr txBox="1">
            <a:spLocks noGrp="1"/>
          </p:cNvSpPr>
          <p:nvPr>
            <p:ph type="body" idx="1"/>
          </p:nvPr>
        </p:nvSpPr>
        <p:spPr>
          <a:xfrm>
            <a:off x="4701100" y="2889188"/>
            <a:ext cx="4260300" cy="1988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b="1"/>
              <a:t>Starting later in 2019</a:t>
            </a:r>
            <a:endParaRPr b="1"/>
          </a:p>
          <a:p>
            <a:pPr marL="0" lvl="0" indent="0" algn="l" rtl="0">
              <a:spcBef>
                <a:spcPts val="1600"/>
              </a:spcBef>
              <a:spcAft>
                <a:spcPts val="1600"/>
              </a:spcAft>
              <a:buNone/>
            </a:pPr>
            <a:r>
              <a:rPr lang="en-GB" sz="1100"/>
              <a:t>Existing charitable subsidiary review, and commercial activities</a:t>
            </a:r>
            <a:endParaRPr sz="1100"/>
          </a:p>
        </p:txBody>
      </p:sp>
      <p:graphicFrame>
        <p:nvGraphicFramePr>
          <p:cNvPr id="86" name="Google Shape;86;p15"/>
          <p:cNvGraphicFramePr/>
          <p:nvPr/>
        </p:nvGraphicFramePr>
        <p:xfrm>
          <a:off x="440700" y="23118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{AD433D7A-789A-43E5-93D1-E754051F29E5}</a:tableStyleId>
              </a:tblPr>
              <a:tblGrid>
                <a:gridCol w="3828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28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800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800"/>
                        <a:t>R1</a:t>
                      </a:r>
                      <a:endParaRPr sz="800"/>
                    </a:p>
                  </a:txBody>
                  <a:tcPr marL="91425" marR="91425" marT="91425" marB="91425">
                    <a:solidFill>
                      <a:srgbClr val="B6D7A8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800"/>
                        <a:t>R21</a:t>
                      </a:r>
                      <a:endParaRPr sz="800"/>
                    </a:p>
                  </a:txBody>
                  <a:tcPr marL="91425" marR="91425" marT="91425" marB="91425">
                    <a:solidFill>
                      <a:srgbClr val="B6D7A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87" name="Google Shape;87;p15"/>
          <p:cNvGraphicFramePr/>
          <p:nvPr/>
        </p:nvGraphicFramePr>
        <p:xfrm>
          <a:off x="440700" y="3792538"/>
          <a:ext cx="3000000" cy="3000000"/>
        </p:xfrm>
        <a:graphic>
          <a:graphicData uri="http://schemas.openxmlformats.org/drawingml/2006/table">
            <a:tbl>
              <a:tblPr>
                <a:noFill/>
                <a:tableStyleId>{AD433D7A-789A-43E5-93D1-E754051F29E5}</a:tableStyleId>
              </a:tblPr>
              <a:tblGrid>
                <a:gridCol w="3828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28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800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800"/>
                        <a:t>R4</a:t>
                      </a:r>
                      <a:endParaRPr sz="800"/>
                    </a:p>
                  </a:txBody>
                  <a:tcPr marL="91425" marR="91425" marT="91425" marB="91425">
                    <a:solidFill>
                      <a:srgbClr val="FFE599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800"/>
                        <a:t>R5</a:t>
                      </a:r>
                      <a:endParaRPr sz="800"/>
                    </a:p>
                  </a:txBody>
                  <a:tcPr marL="91425" marR="91425" marT="91425" marB="91425">
                    <a:solidFill>
                      <a:srgbClr val="FFE5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88" name="Google Shape;88;p15"/>
          <p:cNvGraphicFramePr/>
          <p:nvPr/>
        </p:nvGraphicFramePr>
        <p:xfrm>
          <a:off x="1206400" y="3792538"/>
          <a:ext cx="3000000" cy="3000000"/>
        </p:xfrm>
        <a:graphic>
          <a:graphicData uri="http://schemas.openxmlformats.org/drawingml/2006/table">
            <a:tbl>
              <a:tblPr>
                <a:noFill/>
                <a:tableStyleId>{AD433D7A-789A-43E5-93D1-E754051F29E5}</a:tableStyleId>
              </a:tblPr>
              <a:tblGrid>
                <a:gridCol w="3828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28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800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800"/>
                        <a:t>R6</a:t>
                      </a:r>
                      <a:endParaRPr sz="800"/>
                    </a:p>
                  </a:txBody>
                  <a:tcPr marL="91425" marR="91425" marT="91425" marB="91425">
                    <a:solidFill>
                      <a:srgbClr val="FFE599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800"/>
                        <a:t>R7</a:t>
                      </a:r>
                      <a:endParaRPr sz="800"/>
                    </a:p>
                  </a:txBody>
                  <a:tcPr marL="91425" marR="91425" marT="91425" marB="91425">
                    <a:solidFill>
                      <a:srgbClr val="FFE5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89" name="Google Shape;89;p15"/>
          <p:cNvGraphicFramePr/>
          <p:nvPr/>
        </p:nvGraphicFramePr>
        <p:xfrm>
          <a:off x="5568825" y="219850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{AD433D7A-789A-43E5-93D1-E754051F29E5}</a:tableStyleId>
              </a:tblPr>
              <a:tblGrid>
                <a:gridCol w="3828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28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800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800"/>
                        <a:t>R10</a:t>
                      </a:r>
                      <a:endParaRPr sz="800"/>
                    </a:p>
                  </a:txBody>
                  <a:tcPr marL="91425" marR="91425" marT="91425" marB="91425">
                    <a:solidFill>
                      <a:srgbClr val="B6D7A8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800"/>
                        <a:t>R13</a:t>
                      </a:r>
                      <a:endParaRPr sz="800"/>
                    </a:p>
                  </a:txBody>
                  <a:tcPr marL="91425" marR="91425" marT="91425" marB="91425">
                    <a:solidFill>
                      <a:srgbClr val="B6D7A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90" name="Google Shape;90;p15"/>
          <p:cNvGraphicFramePr/>
          <p:nvPr/>
        </p:nvGraphicFramePr>
        <p:xfrm>
          <a:off x="6334525" y="219850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{AD433D7A-789A-43E5-93D1-E754051F29E5}</a:tableStyleId>
              </a:tblPr>
              <a:tblGrid>
                <a:gridCol w="3828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28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800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800"/>
                        <a:t>R14</a:t>
                      </a:r>
                      <a:endParaRPr sz="800"/>
                    </a:p>
                  </a:txBody>
                  <a:tcPr marL="91425" marR="91425" marT="91425" marB="91425">
                    <a:solidFill>
                      <a:srgbClr val="B6D7A8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800"/>
                        <a:t>R20</a:t>
                      </a:r>
                      <a:endParaRPr sz="800"/>
                    </a:p>
                  </a:txBody>
                  <a:tcPr marL="91425" marR="91425" marT="91425" marB="91425">
                    <a:solidFill>
                      <a:srgbClr val="B6D7A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91" name="Google Shape;91;p15"/>
          <p:cNvGraphicFramePr/>
          <p:nvPr/>
        </p:nvGraphicFramePr>
        <p:xfrm>
          <a:off x="1972100" y="3792538"/>
          <a:ext cx="3000000" cy="3000000"/>
        </p:xfrm>
        <a:graphic>
          <a:graphicData uri="http://schemas.openxmlformats.org/drawingml/2006/table">
            <a:tbl>
              <a:tblPr>
                <a:noFill/>
                <a:tableStyleId>{AD433D7A-789A-43E5-93D1-E754051F29E5}</a:tableStyleId>
              </a:tblPr>
              <a:tblGrid>
                <a:gridCol w="3828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28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800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800"/>
                        <a:t>R11</a:t>
                      </a:r>
                      <a:endParaRPr sz="800"/>
                    </a:p>
                  </a:txBody>
                  <a:tcPr marL="91425" marR="91425" marT="91425" marB="91425">
                    <a:solidFill>
                      <a:srgbClr val="FFE599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800"/>
                        <a:t>R16</a:t>
                      </a:r>
                      <a:endParaRPr sz="800"/>
                    </a:p>
                  </a:txBody>
                  <a:tcPr marL="91425" marR="91425" marT="91425" marB="91425">
                    <a:solidFill>
                      <a:srgbClr val="FFE5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92" name="Google Shape;92;p15"/>
          <p:cNvGraphicFramePr/>
          <p:nvPr/>
        </p:nvGraphicFramePr>
        <p:xfrm>
          <a:off x="3120650" y="3792538"/>
          <a:ext cx="3000000" cy="3000000"/>
        </p:xfrm>
        <a:graphic>
          <a:graphicData uri="http://schemas.openxmlformats.org/drawingml/2006/table">
            <a:tbl>
              <a:tblPr>
                <a:noFill/>
                <a:tableStyleId>{AD433D7A-789A-43E5-93D1-E754051F29E5}</a:tableStyleId>
              </a:tblPr>
              <a:tblGrid>
                <a:gridCol w="3828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28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800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800"/>
                        <a:t>R41</a:t>
                      </a:r>
                      <a:endParaRPr sz="800"/>
                    </a:p>
                  </a:txBody>
                  <a:tcPr marL="91425" marR="91425" marT="91425" marB="91425">
                    <a:solidFill>
                      <a:srgbClr val="FFE599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800"/>
                        <a:t>R42</a:t>
                      </a:r>
                      <a:endParaRPr sz="800"/>
                    </a:p>
                  </a:txBody>
                  <a:tcPr marL="91425" marR="91425" marT="91425" marB="91425">
                    <a:solidFill>
                      <a:srgbClr val="FFE5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93" name="Google Shape;93;p15"/>
          <p:cNvGraphicFramePr/>
          <p:nvPr/>
        </p:nvGraphicFramePr>
        <p:xfrm>
          <a:off x="823550" y="4099213"/>
          <a:ext cx="3000000" cy="3000000"/>
        </p:xfrm>
        <a:graphic>
          <a:graphicData uri="http://schemas.openxmlformats.org/drawingml/2006/table">
            <a:tbl>
              <a:tblPr>
                <a:noFill/>
                <a:tableStyleId>{AD433D7A-789A-43E5-93D1-E754051F29E5}</a:tableStyleId>
              </a:tblPr>
              <a:tblGrid>
                <a:gridCol w="3828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28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800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800"/>
                        <a:t>R44</a:t>
                      </a:r>
                      <a:endParaRPr sz="800"/>
                    </a:p>
                  </a:txBody>
                  <a:tcPr marL="91425" marR="91425" marT="91425" marB="91425">
                    <a:solidFill>
                      <a:srgbClr val="FFE599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800"/>
                        <a:t>R45</a:t>
                      </a:r>
                      <a:endParaRPr sz="800"/>
                    </a:p>
                  </a:txBody>
                  <a:tcPr marL="91425" marR="91425" marT="91425" marB="91425">
                    <a:solidFill>
                      <a:srgbClr val="FFE5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94" name="Google Shape;94;p15"/>
          <p:cNvGraphicFramePr/>
          <p:nvPr/>
        </p:nvGraphicFramePr>
        <p:xfrm>
          <a:off x="7100225" y="219850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{AD433D7A-789A-43E5-93D1-E754051F29E5}</a:tableStyleId>
              </a:tblPr>
              <a:tblGrid>
                <a:gridCol w="3828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28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800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800"/>
                        <a:t>R24</a:t>
                      </a:r>
                      <a:endParaRPr sz="800"/>
                    </a:p>
                  </a:txBody>
                  <a:tcPr marL="91425" marR="91425" marT="91425" marB="91425">
                    <a:solidFill>
                      <a:srgbClr val="B6D7A8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800"/>
                        <a:t>R25</a:t>
                      </a:r>
                      <a:endParaRPr sz="800"/>
                    </a:p>
                  </a:txBody>
                  <a:tcPr marL="91425" marR="91425" marT="91425" marB="91425">
                    <a:solidFill>
                      <a:srgbClr val="FFE5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95" name="Google Shape;95;p15"/>
          <p:cNvGraphicFramePr/>
          <p:nvPr/>
        </p:nvGraphicFramePr>
        <p:xfrm>
          <a:off x="1589250" y="4099213"/>
          <a:ext cx="3000000" cy="3000000"/>
        </p:xfrm>
        <a:graphic>
          <a:graphicData uri="http://schemas.openxmlformats.org/drawingml/2006/table">
            <a:tbl>
              <a:tblPr>
                <a:noFill/>
                <a:tableStyleId>{AD433D7A-789A-43E5-93D1-E754051F29E5}</a:tableStyleId>
              </a:tblPr>
              <a:tblGrid>
                <a:gridCol w="3828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28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800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800"/>
                        <a:t>R46</a:t>
                      </a:r>
                      <a:endParaRPr sz="800"/>
                    </a:p>
                  </a:txBody>
                  <a:tcPr marL="91425" marR="91425" marT="91425" marB="91425">
                    <a:solidFill>
                      <a:srgbClr val="FFE599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800"/>
                        <a:t>R47</a:t>
                      </a:r>
                      <a:endParaRPr sz="800"/>
                    </a:p>
                  </a:txBody>
                  <a:tcPr marL="91425" marR="91425" marT="91425" marB="91425">
                    <a:solidFill>
                      <a:srgbClr val="FFE5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96" name="Google Shape;96;p15"/>
          <p:cNvGraphicFramePr/>
          <p:nvPr/>
        </p:nvGraphicFramePr>
        <p:xfrm>
          <a:off x="2354950" y="4099213"/>
          <a:ext cx="3000000" cy="3000000"/>
        </p:xfrm>
        <a:graphic>
          <a:graphicData uri="http://schemas.openxmlformats.org/drawingml/2006/table">
            <a:tbl>
              <a:tblPr>
                <a:noFill/>
                <a:tableStyleId>{AD433D7A-789A-43E5-93D1-E754051F29E5}</a:tableStyleId>
              </a:tblPr>
              <a:tblGrid>
                <a:gridCol w="3828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28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800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800"/>
                        <a:t>R48</a:t>
                      </a:r>
                      <a:endParaRPr sz="800"/>
                    </a:p>
                  </a:txBody>
                  <a:tcPr marL="91425" marR="91425" marT="91425" marB="91425">
                    <a:solidFill>
                      <a:srgbClr val="FFE599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800"/>
                        <a:t>R49</a:t>
                      </a:r>
                      <a:endParaRPr sz="800"/>
                    </a:p>
                  </a:txBody>
                  <a:tcPr marL="91425" marR="91425" marT="91425" marB="91425">
                    <a:solidFill>
                      <a:srgbClr val="FFE5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97" name="Google Shape;97;p15"/>
          <p:cNvGraphicFramePr/>
          <p:nvPr/>
        </p:nvGraphicFramePr>
        <p:xfrm>
          <a:off x="3120650" y="4099213"/>
          <a:ext cx="3000000" cy="3000000"/>
        </p:xfrm>
        <a:graphic>
          <a:graphicData uri="http://schemas.openxmlformats.org/drawingml/2006/table">
            <a:tbl>
              <a:tblPr>
                <a:noFill/>
                <a:tableStyleId>{AD433D7A-789A-43E5-93D1-E754051F29E5}</a:tableStyleId>
              </a:tblPr>
              <a:tblGrid>
                <a:gridCol w="3828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28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800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800"/>
                        <a:t>R50</a:t>
                      </a:r>
                      <a:endParaRPr sz="800"/>
                    </a:p>
                  </a:txBody>
                  <a:tcPr marL="91425" marR="91425" marT="91425" marB="91425">
                    <a:solidFill>
                      <a:srgbClr val="FFE599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800"/>
                        <a:t>R51</a:t>
                      </a:r>
                      <a:endParaRPr sz="800"/>
                    </a:p>
                  </a:txBody>
                  <a:tcPr marL="91425" marR="91425" marT="91425" marB="91425">
                    <a:solidFill>
                      <a:srgbClr val="FFE5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98" name="Google Shape;98;p15"/>
          <p:cNvGraphicFramePr/>
          <p:nvPr/>
        </p:nvGraphicFramePr>
        <p:xfrm>
          <a:off x="4803125" y="3792538"/>
          <a:ext cx="3000000" cy="3000000"/>
        </p:xfrm>
        <a:graphic>
          <a:graphicData uri="http://schemas.openxmlformats.org/drawingml/2006/table">
            <a:tbl>
              <a:tblPr>
                <a:noFill/>
                <a:tableStyleId>{AD433D7A-789A-43E5-93D1-E754051F29E5}</a:tableStyleId>
              </a:tblPr>
              <a:tblGrid>
                <a:gridCol w="3828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28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800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800"/>
                        <a:t>R22</a:t>
                      </a:r>
                      <a:endParaRPr sz="800"/>
                    </a:p>
                  </a:txBody>
                  <a:tcPr marL="91425" marR="91425" marT="91425" marB="91425">
                    <a:solidFill>
                      <a:srgbClr val="EA9999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800"/>
                        <a:t>R23</a:t>
                      </a:r>
                      <a:endParaRPr sz="800"/>
                    </a:p>
                  </a:txBody>
                  <a:tcPr marL="91425" marR="91425" marT="91425" marB="91425">
                    <a:solidFill>
                      <a:srgbClr val="EA99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99" name="Google Shape;99;p15"/>
          <p:cNvGraphicFramePr/>
          <p:nvPr/>
        </p:nvGraphicFramePr>
        <p:xfrm>
          <a:off x="4803125" y="219850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{AD433D7A-789A-43E5-93D1-E754051F29E5}</a:tableStyleId>
              </a:tblPr>
              <a:tblGrid>
                <a:gridCol w="3828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28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800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800"/>
                        <a:t>R2</a:t>
                      </a:r>
                      <a:endParaRPr sz="800"/>
                    </a:p>
                  </a:txBody>
                  <a:tcPr marL="91425" marR="91425" marT="91425" marB="91425">
                    <a:solidFill>
                      <a:srgbClr val="B6D7A8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800"/>
                        <a:t>R3</a:t>
                      </a:r>
                      <a:endParaRPr sz="800"/>
                    </a:p>
                  </a:txBody>
                  <a:tcPr marL="91425" marR="91425" marT="91425" marB="91425">
                    <a:solidFill>
                      <a:srgbClr val="B6D7A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00" name="Google Shape;100;p15"/>
          <p:cNvGraphicFramePr/>
          <p:nvPr/>
        </p:nvGraphicFramePr>
        <p:xfrm>
          <a:off x="440700" y="4099213"/>
          <a:ext cx="3000000" cy="3000000"/>
        </p:xfrm>
        <a:graphic>
          <a:graphicData uri="http://schemas.openxmlformats.org/drawingml/2006/table">
            <a:tbl>
              <a:tblPr>
                <a:noFill/>
                <a:tableStyleId>{AD433D7A-789A-43E5-93D1-E754051F29E5}</a:tableStyleId>
              </a:tblPr>
              <a:tblGrid>
                <a:gridCol w="3828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800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800"/>
                        <a:t>R43</a:t>
                      </a:r>
                      <a:endParaRPr sz="800"/>
                    </a:p>
                  </a:txBody>
                  <a:tcPr marL="91425" marR="91425" marT="91425" marB="91425">
                    <a:solidFill>
                      <a:srgbClr val="FFE5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01" name="Google Shape;101;p15"/>
          <p:cNvGraphicFramePr/>
          <p:nvPr/>
        </p:nvGraphicFramePr>
        <p:xfrm>
          <a:off x="2737800" y="3792538"/>
          <a:ext cx="3000000" cy="3000000"/>
        </p:xfrm>
        <a:graphic>
          <a:graphicData uri="http://schemas.openxmlformats.org/drawingml/2006/table">
            <a:tbl>
              <a:tblPr>
                <a:noFill/>
                <a:tableStyleId>{AD433D7A-789A-43E5-93D1-E754051F29E5}</a:tableStyleId>
              </a:tblPr>
              <a:tblGrid>
                <a:gridCol w="3828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800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800"/>
                        <a:t>R17</a:t>
                      </a:r>
                      <a:endParaRPr sz="800"/>
                    </a:p>
                  </a:txBody>
                  <a:tcPr marL="91425" marR="91425" marT="91425" marB="91425">
                    <a:solidFill>
                      <a:srgbClr val="FFE5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16"/>
          <p:cNvSpPr txBox="1">
            <a:spLocks noGrp="1"/>
          </p:cNvSpPr>
          <p:nvPr>
            <p:ph type="title"/>
          </p:nvPr>
        </p:nvSpPr>
        <p:spPr>
          <a:xfrm>
            <a:off x="248975" y="51000"/>
            <a:ext cx="83061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Work Streams 5 to 8 - President led</a:t>
            </a:r>
            <a:endParaRPr/>
          </a:p>
        </p:txBody>
      </p:sp>
      <p:sp>
        <p:nvSpPr>
          <p:cNvPr id="107" name="Google Shape;107;p16"/>
          <p:cNvSpPr txBox="1">
            <a:spLocks noGrp="1"/>
          </p:cNvSpPr>
          <p:nvPr>
            <p:ph type="body" idx="1"/>
          </p:nvPr>
        </p:nvSpPr>
        <p:spPr>
          <a:xfrm>
            <a:off x="384825" y="881450"/>
            <a:ext cx="4401900" cy="2247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b="1"/>
              <a:t>Completed</a:t>
            </a:r>
            <a:endParaRPr b="1"/>
          </a:p>
          <a:p>
            <a:pPr marL="0" lvl="0" indent="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</a:pPr>
            <a:r>
              <a:rPr lang="en-GB" sz="1100"/>
              <a:t>Restructure Board, agree MoU, appoint Chair</a:t>
            </a:r>
            <a:endParaRPr sz="110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100"/>
              <a:t>Updates to Articles</a:t>
            </a:r>
            <a:endParaRPr sz="1100"/>
          </a:p>
        </p:txBody>
      </p:sp>
      <p:sp>
        <p:nvSpPr>
          <p:cNvPr id="108" name="Google Shape;108;p16"/>
          <p:cNvSpPr txBox="1">
            <a:spLocks noGrp="1"/>
          </p:cNvSpPr>
          <p:nvPr>
            <p:ph type="body" idx="1"/>
          </p:nvPr>
        </p:nvSpPr>
        <p:spPr>
          <a:xfrm>
            <a:off x="4786625" y="881450"/>
            <a:ext cx="3768600" cy="1988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b="1"/>
              <a:t>Started</a:t>
            </a:r>
            <a:endParaRPr b="1"/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en-GB" sz="1100"/>
              <a:t>National Council Reconstitution; Membership Engagement; Clubs and Partners review; Legal Strategy</a:t>
            </a:r>
            <a:endParaRPr sz="1100"/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endParaRPr sz="1100"/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endParaRPr b="1"/>
          </a:p>
          <a:p>
            <a:pPr marL="0" lvl="0" indent="0" algn="l" rtl="0">
              <a:spcBef>
                <a:spcPts val="1600"/>
              </a:spcBef>
              <a:spcAft>
                <a:spcPts val="1600"/>
              </a:spcAft>
              <a:buNone/>
            </a:pPr>
            <a:endParaRPr/>
          </a:p>
        </p:txBody>
      </p:sp>
      <p:sp>
        <p:nvSpPr>
          <p:cNvPr id="109" name="Google Shape;109;p16"/>
          <p:cNvSpPr txBox="1">
            <a:spLocks noGrp="1"/>
          </p:cNvSpPr>
          <p:nvPr>
            <p:ph type="body" idx="1"/>
          </p:nvPr>
        </p:nvSpPr>
        <p:spPr>
          <a:xfrm>
            <a:off x="384825" y="2870150"/>
            <a:ext cx="3390900" cy="2021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b="1"/>
              <a:t>Starting after AGM 19</a:t>
            </a:r>
            <a:endParaRPr b="1"/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en-GB" sz="1100"/>
              <a:t>Specialist Committee and Policy review</a:t>
            </a:r>
            <a:endParaRPr sz="1100"/>
          </a:p>
          <a:p>
            <a:pPr marL="0" lvl="0" indent="0" algn="l" rtl="0">
              <a:spcBef>
                <a:spcPts val="1600"/>
              </a:spcBef>
              <a:spcAft>
                <a:spcPts val="1600"/>
              </a:spcAft>
              <a:buNone/>
            </a:pPr>
            <a:endParaRPr/>
          </a:p>
        </p:txBody>
      </p:sp>
      <p:sp>
        <p:nvSpPr>
          <p:cNvPr id="110" name="Google Shape;110;p16"/>
          <p:cNvSpPr txBox="1">
            <a:spLocks noGrp="1"/>
          </p:cNvSpPr>
          <p:nvPr>
            <p:ph type="body" idx="1"/>
          </p:nvPr>
        </p:nvSpPr>
        <p:spPr>
          <a:xfrm>
            <a:off x="4786775" y="2837263"/>
            <a:ext cx="3768300" cy="2218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600"/>
              </a:spcAft>
              <a:buNone/>
            </a:pPr>
            <a:r>
              <a:rPr lang="en-GB" b="1"/>
              <a:t>Starting later in 2019</a:t>
            </a:r>
            <a:endParaRPr b="1"/>
          </a:p>
        </p:txBody>
      </p:sp>
      <p:graphicFrame>
        <p:nvGraphicFramePr>
          <p:cNvPr id="111" name="Google Shape;111;p16"/>
          <p:cNvGraphicFramePr/>
          <p:nvPr/>
        </p:nvGraphicFramePr>
        <p:xfrm>
          <a:off x="526325" y="2184038"/>
          <a:ext cx="3000000" cy="3000000"/>
        </p:xfrm>
        <a:graphic>
          <a:graphicData uri="http://schemas.openxmlformats.org/drawingml/2006/table">
            <a:tbl>
              <a:tblPr>
                <a:noFill/>
                <a:tableStyleId>{AD433D7A-789A-43E5-93D1-E754051F29E5}</a:tableStyleId>
              </a:tblPr>
              <a:tblGrid>
                <a:gridCol w="3828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28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800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800"/>
                        <a:t>R26</a:t>
                      </a:r>
                      <a:endParaRPr sz="800"/>
                    </a:p>
                  </a:txBody>
                  <a:tcPr marL="91425" marR="91425" marT="91425" marB="91425">
                    <a:solidFill>
                      <a:srgbClr val="B6D7A8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800"/>
                        <a:t>R27</a:t>
                      </a:r>
                      <a:endParaRPr sz="800"/>
                    </a:p>
                  </a:txBody>
                  <a:tcPr marL="91425" marR="91425" marT="91425" marB="91425">
                    <a:solidFill>
                      <a:srgbClr val="B6D7A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12" name="Google Shape;112;p16"/>
          <p:cNvGraphicFramePr/>
          <p:nvPr/>
        </p:nvGraphicFramePr>
        <p:xfrm>
          <a:off x="1292025" y="2184038"/>
          <a:ext cx="3000000" cy="3000000"/>
        </p:xfrm>
        <a:graphic>
          <a:graphicData uri="http://schemas.openxmlformats.org/drawingml/2006/table">
            <a:tbl>
              <a:tblPr>
                <a:noFill/>
                <a:tableStyleId>{AD433D7A-789A-43E5-93D1-E754051F29E5}</a:tableStyleId>
              </a:tblPr>
              <a:tblGrid>
                <a:gridCol w="3828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28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800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800"/>
                        <a:t>R29</a:t>
                      </a:r>
                      <a:endParaRPr sz="800"/>
                    </a:p>
                  </a:txBody>
                  <a:tcPr marL="91425" marR="91425" marT="91425" marB="91425">
                    <a:solidFill>
                      <a:srgbClr val="B6D7A8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800"/>
                        <a:t>R34</a:t>
                      </a:r>
                      <a:endParaRPr sz="800"/>
                    </a:p>
                  </a:txBody>
                  <a:tcPr marL="91425" marR="91425" marT="91425" marB="91425">
                    <a:solidFill>
                      <a:srgbClr val="B6D7A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13" name="Google Shape;113;p16"/>
          <p:cNvGraphicFramePr/>
          <p:nvPr/>
        </p:nvGraphicFramePr>
        <p:xfrm>
          <a:off x="2057725" y="2184038"/>
          <a:ext cx="3000000" cy="3000000"/>
        </p:xfrm>
        <a:graphic>
          <a:graphicData uri="http://schemas.openxmlformats.org/drawingml/2006/table">
            <a:tbl>
              <a:tblPr>
                <a:noFill/>
                <a:tableStyleId>{AD433D7A-789A-43E5-93D1-E754051F29E5}</a:tableStyleId>
              </a:tblPr>
              <a:tblGrid>
                <a:gridCol w="3828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800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800"/>
                        <a:t>R39</a:t>
                      </a:r>
                      <a:endParaRPr sz="800"/>
                    </a:p>
                  </a:txBody>
                  <a:tcPr marL="91425" marR="91425" marT="91425" marB="91425">
                    <a:solidFill>
                      <a:srgbClr val="B6D7A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14" name="Google Shape;114;p16"/>
          <p:cNvGraphicFramePr/>
          <p:nvPr/>
        </p:nvGraphicFramePr>
        <p:xfrm>
          <a:off x="6462075" y="203070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{AD433D7A-789A-43E5-93D1-E754051F29E5}</a:tableStyleId>
              </a:tblPr>
              <a:tblGrid>
                <a:gridCol w="3828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28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800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800"/>
                        <a:t>R28</a:t>
                      </a:r>
                      <a:endParaRPr sz="800"/>
                    </a:p>
                  </a:txBody>
                  <a:tcPr marL="91425" marR="91425" marT="91425" marB="91425">
                    <a:solidFill>
                      <a:srgbClr val="B6D7A8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800"/>
                        <a:t>R30</a:t>
                      </a:r>
                      <a:endParaRPr sz="800"/>
                    </a:p>
                  </a:txBody>
                  <a:tcPr marL="91425" marR="91425" marT="91425" marB="91425">
                    <a:solidFill>
                      <a:srgbClr val="B6D7A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15" name="Google Shape;115;p16"/>
          <p:cNvGraphicFramePr/>
          <p:nvPr/>
        </p:nvGraphicFramePr>
        <p:xfrm>
          <a:off x="7227775" y="203070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{AD433D7A-789A-43E5-93D1-E754051F29E5}</a:tableStyleId>
              </a:tblPr>
              <a:tblGrid>
                <a:gridCol w="3828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28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800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800"/>
                        <a:t>R31</a:t>
                      </a:r>
                      <a:endParaRPr sz="800"/>
                    </a:p>
                  </a:txBody>
                  <a:tcPr marL="91425" marR="91425" marT="91425" marB="91425">
                    <a:solidFill>
                      <a:srgbClr val="B6D7A8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800"/>
                        <a:t>R33</a:t>
                      </a:r>
                      <a:endParaRPr sz="800"/>
                    </a:p>
                  </a:txBody>
                  <a:tcPr marL="91425" marR="91425" marT="91425" marB="91425">
                    <a:solidFill>
                      <a:srgbClr val="B6D7A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16" name="Google Shape;116;p16"/>
          <p:cNvGraphicFramePr/>
          <p:nvPr/>
        </p:nvGraphicFramePr>
        <p:xfrm>
          <a:off x="7993475" y="203070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{AD433D7A-789A-43E5-93D1-E754051F29E5}</a:tableStyleId>
              </a:tblPr>
              <a:tblGrid>
                <a:gridCol w="3828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28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800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800"/>
                        <a:t>R35</a:t>
                      </a:r>
                      <a:endParaRPr sz="800"/>
                    </a:p>
                  </a:txBody>
                  <a:tcPr marL="91425" marR="91425" marT="91425" marB="91425">
                    <a:solidFill>
                      <a:srgbClr val="B6D7A8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800"/>
                        <a:t>R37</a:t>
                      </a:r>
                      <a:endParaRPr sz="800"/>
                    </a:p>
                  </a:txBody>
                  <a:tcPr marL="91425" marR="91425" marT="91425" marB="91425">
                    <a:solidFill>
                      <a:srgbClr val="B6D7A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17" name="Google Shape;117;p16"/>
          <p:cNvGraphicFramePr/>
          <p:nvPr/>
        </p:nvGraphicFramePr>
        <p:xfrm>
          <a:off x="4929600" y="203070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{AD433D7A-789A-43E5-93D1-E754051F29E5}</a:tableStyleId>
              </a:tblPr>
              <a:tblGrid>
                <a:gridCol w="3828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28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800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800"/>
                        <a:t>R12</a:t>
                      </a:r>
                      <a:endParaRPr sz="800"/>
                    </a:p>
                  </a:txBody>
                  <a:tcPr marL="91425" marR="91425" marT="91425" marB="91425">
                    <a:solidFill>
                      <a:srgbClr val="B6D7A8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800"/>
                        <a:t>R15</a:t>
                      </a:r>
                      <a:endParaRPr sz="800"/>
                    </a:p>
                  </a:txBody>
                  <a:tcPr marL="91425" marR="91425" marT="91425" marB="91425">
                    <a:solidFill>
                      <a:srgbClr val="B6D7A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00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800"/>
                        <a:t>R38</a:t>
                      </a:r>
                      <a:endParaRPr sz="800"/>
                    </a:p>
                  </a:txBody>
                  <a:tcPr marL="91425" marR="91425" marT="91425" marB="91425">
                    <a:solidFill>
                      <a:srgbClr val="B6D7A8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800"/>
                        <a:t>R40</a:t>
                      </a:r>
                      <a:endParaRPr sz="800"/>
                    </a:p>
                  </a:txBody>
                  <a:tcPr marL="91425" marR="91425" marT="91425" marB="91425">
                    <a:solidFill>
                      <a:srgbClr val="B6D7A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118" name="Google Shape;118;p16"/>
          <p:cNvGraphicFramePr/>
          <p:nvPr/>
        </p:nvGraphicFramePr>
        <p:xfrm>
          <a:off x="5695300" y="203070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{AD433D7A-789A-43E5-93D1-E754051F29E5}</a:tableStyleId>
              </a:tblPr>
              <a:tblGrid>
                <a:gridCol w="3828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28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800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800"/>
                        <a:t>R18</a:t>
                      </a:r>
                      <a:endParaRPr sz="800"/>
                    </a:p>
                  </a:txBody>
                  <a:tcPr marL="91425" marR="91425" marT="91425" marB="91425">
                    <a:solidFill>
                      <a:srgbClr val="B6D7A8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800"/>
                        <a:t>R19</a:t>
                      </a:r>
                      <a:endParaRPr sz="800"/>
                    </a:p>
                  </a:txBody>
                  <a:tcPr marL="91425" marR="91425" marT="91425" marB="91425">
                    <a:solidFill>
                      <a:srgbClr val="B6D7A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19" name="Google Shape;119;p16"/>
          <p:cNvGraphicFramePr/>
          <p:nvPr/>
        </p:nvGraphicFramePr>
        <p:xfrm>
          <a:off x="526325" y="37933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{AD433D7A-789A-43E5-93D1-E754051F29E5}</a:tableStyleId>
              </a:tblPr>
              <a:tblGrid>
                <a:gridCol w="3828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28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800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800"/>
                        <a:t>R8</a:t>
                      </a:r>
                      <a:endParaRPr sz="800"/>
                    </a:p>
                  </a:txBody>
                  <a:tcPr marL="91425" marR="91425" marT="91425" marB="91425">
                    <a:solidFill>
                      <a:srgbClr val="FFE599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800"/>
                        <a:t>R9</a:t>
                      </a:r>
                      <a:endParaRPr sz="800"/>
                    </a:p>
                  </a:txBody>
                  <a:tcPr marL="91425" marR="91425" marT="91425" marB="91425">
                    <a:solidFill>
                      <a:srgbClr val="FFE5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20" name="Google Shape;120;p16"/>
          <p:cNvGraphicFramePr/>
          <p:nvPr/>
        </p:nvGraphicFramePr>
        <p:xfrm>
          <a:off x="1292025" y="37933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{AD433D7A-789A-43E5-93D1-E754051F29E5}</a:tableStyleId>
              </a:tblPr>
              <a:tblGrid>
                <a:gridCol w="3828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28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800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800"/>
                        <a:t>R32</a:t>
                      </a:r>
                      <a:endParaRPr sz="800"/>
                    </a:p>
                  </a:txBody>
                  <a:tcPr marL="91425" marR="91425" marT="91425" marB="91425">
                    <a:solidFill>
                      <a:srgbClr val="FFE599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800"/>
                        <a:t>R36</a:t>
                      </a:r>
                      <a:endParaRPr sz="800"/>
                    </a:p>
                  </a:txBody>
                  <a:tcPr marL="91425" marR="91425" marT="91425" marB="91425">
                    <a:solidFill>
                      <a:srgbClr val="FFE5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17"/>
          <p:cNvSpPr txBox="1">
            <a:spLocks noGrp="1"/>
          </p:cNvSpPr>
          <p:nvPr>
            <p:ph type="title"/>
          </p:nvPr>
        </p:nvSpPr>
        <p:spPr>
          <a:xfrm>
            <a:off x="268000" y="29750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Summary and Next Steps</a:t>
            </a:r>
            <a:endParaRPr/>
          </a:p>
        </p:txBody>
      </p:sp>
      <p:sp>
        <p:nvSpPr>
          <p:cNvPr id="126" name="Google Shape;126;p17"/>
          <p:cNvSpPr txBox="1">
            <a:spLocks noGrp="1"/>
          </p:cNvSpPr>
          <p:nvPr>
            <p:ph type="body" idx="1"/>
          </p:nvPr>
        </p:nvSpPr>
        <p:spPr>
          <a:xfrm>
            <a:off x="4572000" y="1320150"/>
            <a:ext cx="4260300" cy="3248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b="1"/>
              <a:t>By Dec 19 NC:</a:t>
            </a:r>
            <a:endParaRPr b="1"/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en-GB" sz="1400"/>
              <a:t>Membership Engagement work being implemented </a:t>
            </a:r>
            <a:endParaRPr sz="1400"/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en-GB" sz="1400"/>
              <a:t>Competitions, Wales, Partners and Clubs Working Groups all reported to Board</a:t>
            </a:r>
            <a:endParaRPr sz="1400"/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en-GB" sz="1400"/>
              <a:t>All work underway or complete</a:t>
            </a:r>
            <a:endParaRPr sz="1400"/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en-GB" b="1"/>
              <a:t>By AGM 2020:</a:t>
            </a:r>
            <a:endParaRPr b="1"/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en-GB" sz="1400"/>
              <a:t>All recommendations made to the Board of Directors</a:t>
            </a:r>
            <a:endParaRPr sz="1400"/>
          </a:p>
          <a:p>
            <a:pPr marL="0" lvl="0" indent="0" algn="l" rtl="0">
              <a:spcBef>
                <a:spcPts val="1600"/>
              </a:spcBef>
              <a:spcAft>
                <a:spcPts val="1600"/>
              </a:spcAft>
              <a:buNone/>
            </a:pPr>
            <a:endParaRPr/>
          </a:p>
        </p:txBody>
      </p:sp>
      <p:graphicFrame>
        <p:nvGraphicFramePr>
          <p:cNvPr id="127" name="Google Shape;127;p17"/>
          <p:cNvGraphicFramePr/>
          <p:nvPr/>
        </p:nvGraphicFramePr>
        <p:xfrm>
          <a:off x="516875" y="1787313"/>
          <a:ext cx="3000000" cy="3000000"/>
        </p:xfrm>
        <a:graphic>
          <a:graphicData uri="http://schemas.openxmlformats.org/drawingml/2006/table">
            <a:tbl>
              <a:tblPr>
                <a:noFill/>
                <a:tableStyleId>{AD433D7A-789A-43E5-93D1-E754051F29E5}</a:tableStyleId>
              </a:tblPr>
              <a:tblGrid>
                <a:gridCol w="388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8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88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886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886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886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3886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38860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306675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800" b="1"/>
                        <a:t>R1</a:t>
                      </a:r>
                      <a:endParaRPr sz="800" b="1"/>
                    </a:p>
                  </a:txBody>
                  <a:tcPr marL="91425" marR="9142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800"/>
                        <a:t>R2</a:t>
                      </a:r>
                      <a:endParaRPr sz="800"/>
                    </a:p>
                  </a:txBody>
                  <a:tcPr marL="91425" marR="9142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B6D7A8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800"/>
                        <a:t>R3</a:t>
                      </a:r>
                      <a:endParaRPr sz="800"/>
                    </a:p>
                  </a:txBody>
                  <a:tcPr marL="91425" marR="9142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B6D7A8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800"/>
                        <a:t>R4</a:t>
                      </a:r>
                      <a:endParaRPr sz="800"/>
                    </a:p>
                  </a:txBody>
                  <a:tcPr marL="91425" marR="9142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E599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800"/>
                        <a:t>R5</a:t>
                      </a:r>
                      <a:endParaRPr sz="800"/>
                    </a:p>
                  </a:txBody>
                  <a:tcPr marL="91425" marR="9142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E599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800"/>
                        <a:t>R6</a:t>
                      </a:r>
                      <a:endParaRPr sz="800"/>
                    </a:p>
                  </a:txBody>
                  <a:tcPr marL="91425" marR="9142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E599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800"/>
                        <a:t>R7</a:t>
                      </a:r>
                      <a:endParaRPr sz="800"/>
                    </a:p>
                  </a:txBody>
                  <a:tcPr marL="91425" marR="9142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E599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800"/>
                        <a:t>R8</a:t>
                      </a:r>
                      <a:endParaRPr sz="800"/>
                    </a:p>
                  </a:txBody>
                  <a:tcPr marL="91425" marR="9142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E5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6675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800"/>
                        <a:t>R9</a:t>
                      </a:r>
                      <a:endParaRPr sz="800"/>
                    </a:p>
                  </a:txBody>
                  <a:tcPr marL="91425" marR="9142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E599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800"/>
                        <a:t>R10</a:t>
                      </a:r>
                      <a:endParaRPr sz="800"/>
                    </a:p>
                  </a:txBody>
                  <a:tcPr marL="91425" marR="9142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B6D7A8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800"/>
                        <a:t>R11</a:t>
                      </a:r>
                      <a:endParaRPr sz="800"/>
                    </a:p>
                  </a:txBody>
                  <a:tcPr marL="91425" marR="9142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E599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800"/>
                        <a:t>R12</a:t>
                      </a:r>
                      <a:endParaRPr sz="800"/>
                    </a:p>
                  </a:txBody>
                  <a:tcPr marL="91425" marR="9142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B6D7A8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800"/>
                        <a:t>R13</a:t>
                      </a:r>
                      <a:endParaRPr sz="800"/>
                    </a:p>
                  </a:txBody>
                  <a:tcPr marL="91425" marR="9142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B6D7A8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800"/>
                        <a:t>R14</a:t>
                      </a:r>
                      <a:endParaRPr sz="800"/>
                    </a:p>
                  </a:txBody>
                  <a:tcPr marL="91425" marR="9142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B6D7A8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800"/>
                        <a:t>R15</a:t>
                      </a:r>
                      <a:endParaRPr sz="800"/>
                    </a:p>
                  </a:txBody>
                  <a:tcPr marL="91425" marR="9142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B6D7A8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800"/>
                        <a:t>R16</a:t>
                      </a:r>
                      <a:endParaRPr sz="800"/>
                    </a:p>
                  </a:txBody>
                  <a:tcPr marL="91425" marR="9142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E5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6675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800"/>
                        <a:t>R17</a:t>
                      </a:r>
                      <a:endParaRPr sz="800"/>
                    </a:p>
                  </a:txBody>
                  <a:tcPr marL="91425" marR="9142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E599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800"/>
                        <a:t>R18</a:t>
                      </a:r>
                      <a:endParaRPr sz="800"/>
                    </a:p>
                  </a:txBody>
                  <a:tcPr marL="91425" marR="9142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B6D7A8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800"/>
                        <a:t>R19</a:t>
                      </a:r>
                      <a:endParaRPr sz="800"/>
                    </a:p>
                  </a:txBody>
                  <a:tcPr marL="91425" marR="9142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B6D7A8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800"/>
                        <a:t>R20</a:t>
                      </a:r>
                      <a:endParaRPr sz="800"/>
                    </a:p>
                  </a:txBody>
                  <a:tcPr marL="91425" marR="9142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B6D7A8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800" b="1"/>
                        <a:t>R21</a:t>
                      </a:r>
                      <a:endParaRPr sz="800" b="1"/>
                    </a:p>
                  </a:txBody>
                  <a:tcPr marL="91425" marR="9142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800"/>
                        <a:t>R22</a:t>
                      </a:r>
                      <a:endParaRPr sz="800"/>
                    </a:p>
                  </a:txBody>
                  <a:tcPr marL="91425" marR="9142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A9999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800"/>
                        <a:t>R23</a:t>
                      </a:r>
                      <a:endParaRPr sz="800"/>
                    </a:p>
                  </a:txBody>
                  <a:tcPr marL="91425" marR="9142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A9999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800"/>
                        <a:t>R24</a:t>
                      </a:r>
                      <a:endParaRPr sz="800"/>
                    </a:p>
                  </a:txBody>
                  <a:tcPr marL="91425" marR="9142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B6D7A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06675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800"/>
                        <a:t>R25</a:t>
                      </a:r>
                      <a:endParaRPr sz="800"/>
                    </a:p>
                  </a:txBody>
                  <a:tcPr marL="91425" marR="9142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E599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800" b="1"/>
                        <a:t>R26</a:t>
                      </a:r>
                      <a:endParaRPr sz="800" b="1"/>
                    </a:p>
                  </a:txBody>
                  <a:tcPr marL="91425" marR="9142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800" b="1"/>
                        <a:t>R27</a:t>
                      </a:r>
                      <a:endParaRPr sz="800" b="1"/>
                    </a:p>
                  </a:txBody>
                  <a:tcPr marL="91425" marR="9142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800"/>
                        <a:t>R28</a:t>
                      </a:r>
                      <a:endParaRPr sz="800"/>
                    </a:p>
                  </a:txBody>
                  <a:tcPr marL="91425" marR="9142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B6D7A8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800" b="1"/>
                        <a:t>R29</a:t>
                      </a:r>
                      <a:endParaRPr sz="800" b="1"/>
                    </a:p>
                  </a:txBody>
                  <a:tcPr marL="91425" marR="9142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800"/>
                        <a:t>R30</a:t>
                      </a:r>
                      <a:endParaRPr sz="800"/>
                    </a:p>
                  </a:txBody>
                  <a:tcPr marL="91425" marR="9142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B6D7A8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800"/>
                        <a:t>R31</a:t>
                      </a:r>
                      <a:endParaRPr sz="800"/>
                    </a:p>
                  </a:txBody>
                  <a:tcPr marL="91425" marR="9142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B6D7A8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800"/>
                        <a:t>R32</a:t>
                      </a:r>
                      <a:endParaRPr sz="800"/>
                    </a:p>
                  </a:txBody>
                  <a:tcPr marL="91425" marR="9142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E5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06675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800"/>
                        <a:t>R33</a:t>
                      </a:r>
                      <a:endParaRPr sz="800"/>
                    </a:p>
                  </a:txBody>
                  <a:tcPr marL="91425" marR="9142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B6D7A8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800" b="1"/>
                        <a:t>R34</a:t>
                      </a:r>
                      <a:endParaRPr sz="800" b="1"/>
                    </a:p>
                  </a:txBody>
                  <a:tcPr marL="91425" marR="9142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800"/>
                        <a:t>R35</a:t>
                      </a:r>
                      <a:endParaRPr sz="800"/>
                    </a:p>
                  </a:txBody>
                  <a:tcPr marL="91425" marR="9142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B6D7A8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800"/>
                        <a:t>R36</a:t>
                      </a:r>
                      <a:endParaRPr sz="800"/>
                    </a:p>
                  </a:txBody>
                  <a:tcPr marL="91425" marR="9142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E599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800"/>
                        <a:t>R37</a:t>
                      </a:r>
                      <a:endParaRPr sz="800"/>
                    </a:p>
                  </a:txBody>
                  <a:tcPr marL="91425" marR="9142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B6D7A8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800"/>
                        <a:t>R38</a:t>
                      </a:r>
                      <a:endParaRPr sz="800"/>
                    </a:p>
                  </a:txBody>
                  <a:tcPr marL="91425" marR="9142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B6D7A8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800" b="1"/>
                        <a:t>R39</a:t>
                      </a:r>
                      <a:endParaRPr sz="800" b="1"/>
                    </a:p>
                  </a:txBody>
                  <a:tcPr marL="91425" marR="9142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800"/>
                        <a:t>R40</a:t>
                      </a:r>
                      <a:endParaRPr sz="800"/>
                    </a:p>
                  </a:txBody>
                  <a:tcPr marL="91425" marR="9142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B6D7A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06675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800"/>
                        <a:t>R41</a:t>
                      </a:r>
                      <a:endParaRPr sz="800"/>
                    </a:p>
                  </a:txBody>
                  <a:tcPr marL="91425" marR="9142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E599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800"/>
                        <a:t>R42</a:t>
                      </a:r>
                      <a:endParaRPr sz="800"/>
                    </a:p>
                  </a:txBody>
                  <a:tcPr marL="91425" marR="9142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E599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800"/>
                        <a:t>R43</a:t>
                      </a:r>
                      <a:endParaRPr sz="800"/>
                    </a:p>
                  </a:txBody>
                  <a:tcPr marL="91425" marR="9142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E599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800"/>
                        <a:t>R44</a:t>
                      </a:r>
                      <a:endParaRPr sz="800"/>
                    </a:p>
                  </a:txBody>
                  <a:tcPr marL="91425" marR="9142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E599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800"/>
                        <a:t>R45</a:t>
                      </a:r>
                      <a:endParaRPr sz="800"/>
                    </a:p>
                  </a:txBody>
                  <a:tcPr marL="91425" marR="9142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E599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800"/>
                        <a:t>R46</a:t>
                      </a:r>
                      <a:endParaRPr sz="800"/>
                    </a:p>
                  </a:txBody>
                  <a:tcPr marL="91425" marR="9142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E599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800"/>
                        <a:t>R47</a:t>
                      </a:r>
                      <a:endParaRPr sz="800"/>
                    </a:p>
                  </a:txBody>
                  <a:tcPr marL="91425" marR="9142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E599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800"/>
                        <a:t>R48</a:t>
                      </a:r>
                      <a:endParaRPr sz="800"/>
                    </a:p>
                  </a:txBody>
                  <a:tcPr marL="91425" marR="9142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E5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06675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800"/>
                        <a:t>R49</a:t>
                      </a:r>
                      <a:endParaRPr sz="800"/>
                    </a:p>
                  </a:txBody>
                  <a:tcPr marL="91425" marR="9142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E599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800"/>
                        <a:t>R50</a:t>
                      </a:r>
                      <a:endParaRPr sz="800"/>
                    </a:p>
                  </a:txBody>
                  <a:tcPr marL="91425" marR="9142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E599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800"/>
                        <a:t>R51</a:t>
                      </a:r>
                      <a:endParaRPr sz="800"/>
                    </a:p>
                  </a:txBody>
                  <a:tcPr marL="91425" marR="9142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E599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800"/>
                    </a:p>
                  </a:txBody>
                  <a:tcPr marL="91425" marR="9142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800"/>
                    </a:p>
                  </a:txBody>
                  <a:tcPr marL="91425" marR="91425" marT="91425" marB="91425">
                    <a:lnL w="9525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800"/>
                    </a:p>
                  </a:txBody>
                  <a:tcPr marL="91425" marR="91425" marT="91425" marB="91425">
                    <a:lnL w="9525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800"/>
                    </a:p>
                  </a:txBody>
                  <a:tcPr marL="91425" marR="91425" marT="91425" marB="91425">
                    <a:lnL w="9525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800"/>
                    </a:p>
                  </a:txBody>
                  <a:tcPr marL="91425" marR="91425" marT="91425" marB="91425">
                    <a:lnL w="9525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128" name="Google Shape;128;p17"/>
          <p:cNvSpPr txBox="1">
            <a:spLocks noGrp="1"/>
          </p:cNvSpPr>
          <p:nvPr>
            <p:ph type="body" idx="1"/>
          </p:nvPr>
        </p:nvSpPr>
        <p:spPr>
          <a:xfrm>
            <a:off x="516825" y="4025225"/>
            <a:ext cx="3108900" cy="7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800" b="1"/>
              <a:t>White</a:t>
            </a:r>
            <a:r>
              <a:rPr lang="en-GB" sz="800"/>
              <a:t>: Complete</a:t>
            </a:r>
            <a:endParaRPr sz="80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800" b="1"/>
              <a:t>Green</a:t>
            </a:r>
            <a:r>
              <a:rPr lang="en-GB" sz="800"/>
              <a:t>: Started and progressing to plan </a:t>
            </a:r>
            <a:endParaRPr sz="80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800" b="1"/>
              <a:t>Amber</a:t>
            </a:r>
            <a:r>
              <a:rPr lang="en-GB" sz="800"/>
              <a:t>: Planned to start immediately after AGM 19</a:t>
            </a:r>
            <a:endParaRPr sz="80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800" b="1"/>
              <a:t>Red</a:t>
            </a:r>
            <a:r>
              <a:rPr lang="en-GB" sz="800"/>
              <a:t>: Planned to start later in 2019</a:t>
            </a:r>
            <a:endParaRPr sz="80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1600"/>
              </a:spcBef>
              <a:spcAft>
                <a:spcPts val="1600"/>
              </a:spcAft>
              <a:buNone/>
            </a:pPr>
            <a:endParaRPr/>
          </a:p>
        </p:txBody>
      </p:sp>
      <p:sp>
        <p:nvSpPr>
          <p:cNvPr id="129" name="Google Shape;129;p17"/>
          <p:cNvSpPr txBox="1">
            <a:spLocks noGrp="1"/>
          </p:cNvSpPr>
          <p:nvPr>
            <p:ph type="body" idx="1"/>
          </p:nvPr>
        </p:nvSpPr>
        <p:spPr>
          <a:xfrm>
            <a:off x="311700" y="1320150"/>
            <a:ext cx="4260300" cy="467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b="1"/>
              <a:t>Summary by Recommendation:</a:t>
            </a:r>
            <a:endParaRPr b="1"/>
          </a:p>
          <a:p>
            <a:pPr marL="0" lvl="0" indent="0" algn="l" rtl="0">
              <a:spcBef>
                <a:spcPts val="1600"/>
              </a:spcBef>
              <a:spcAft>
                <a:spcPts val="160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18"/>
          <p:cNvSpPr txBox="1">
            <a:spLocks noGrp="1"/>
          </p:cNvSpPr>
          <p:nvPr>
            <p:ph type="body" idx="1"/>
          </p:nvPr>
        </p:nvSpPr>
        <p:spPr>
          <a:xfrm>
            <a:off x="311700" y="1282225"/>
            <a:ext cx="8520600" cy="1486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Please feel free to ask any questions or mail them in to </a:t>
            </a:r>
            <a:endParaRPr/>
          </a:p>
          <a:p>
            <a:pPr marL="0" lvl="0" indent="0" algn="ctr" rtl="0">
              <a:spcBef>
                <a:spcPts val="1600"/>
              </a:spcBef>
              <a:spcAft>
                <a:spcPts val="1600"/>
              </a:spcAft>
              <a:buNone/>
            </a:pPr>
            <a:r>
              <a:rPr lang="en-GB"/>
              <a:t>odg@thebmc.co.uk</a:t>
            </a:r>
            <a:endParaRPr/>
          </a:p>
        </p:txBody>
      </p:sp>
      <p:sp>
        <p:nvSpPr>
          <p:cNvPr id="135" name="Google Shape;135;p18"/>
          <p:cNvSpPr txBox="1">
            <a:spLocks noGrp="1"/>
          </p:cNvSpPr>
          <p:nvPr>
            <p:ph type="title"/>
          </p:nvPr>
        </p:nvSpPr>
        <p:spPr>
          <a:xfrm>
            <a:off x="129600" y="53250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Feedback</a:t>
            </a:r>
            <a:endParaRPr/>
          </a:p>
        </p:txBody>
      </p:sp>
      <p:sp>
        <p:nvSpPr>
          <p:cNvPr id="136" name="Google Shape;136;p18"/>
          <p:cNvSpPr txBox="1">
            <a:spLocks noGrp="1"/>
          </p:cNvSpPr>
          <p:nvPr>
            <p:ph type="body" idx="1"/>
          </p:nvPr>
        </p:nvSpPr>
        <p:spPr>
          <a:xfrm>
            <a:off x="311700" y="3264750"/>
            <a:ext cx="8520600" cy="727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/>
              <a:t>Finally, a huge thank you to the significant number of BMC volunteers and staff that have collectively put thousands of hours of work into the ODG</a:t>
            </a:r>
            <a:endParaRPr/>
          </a:p>
          <a:p>
            <a:pPr marL="0" lvl="0" indent="0" algn="ctr" rtl="0">
              <a:spcBef>
                <a:spcPts val="1600"/>
              </a:spcBef>
              <a:spcAft>
                <a:spcPts val="1600"/>
              </a:spcAft>
              <a:buNone/>
            </a:pP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536</Words>
  <Application>Microsoft Office PowerPoint</Application>
  <PresentationFormat>On-screen Show (16:9)</PresentationFormat>
  <Paragraphs>168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Roboto</vt:lpstr>
      <vt:lpstr>Arial</vt:lpstr>
      <vt:lpstr>Simple Light</vt:lpstr>
      <vt:lpstr>ODG Update  BMC AGM 2019</vt:lpstr>
      <vt:lpstr>Overview </vt:lpstr>
      <vt:lpstr>Work Streams 1 to 4 - CEO led</vt:lpstr>
      <vt:lpstr>Work Streams 5 to 8 - President led</vt:lpstr>
      <vt:lpstr>Summary and Next Steps</vt:lpstr>
      <vt:lpstr>Feedback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ODG Update  BMC AGM 2019</dc:title>
  <dc:creator>Tony Ryan</dc:creator>
  <cp:lastModifiedBy>Tony Ryan</cp:lastModifiedBy>
  <cp:revision>2</cp:revision>
  <dcterms:modified xsi:type="dcterms:W3CDTF">2020-02-17T16:12:52Z</dcterms:modified>
</cp:coreProperties>
</file>